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16"/>
  </p:notesMasterIdLst>
  <p:sldIdLst>
    <p:sldId id="391" r:id="rId2"/>
    <p:sldId id="350" r:id="rId3"/>
    <p:sldId id="375" r:id="rId4"/>
    <p:sldId id="376" r:id="rId5"/>
    <p:sldId id="395" r:id="rId6"/>
    <p:sldId id="379" r:id="rId7"/>
    <p:sldId id="380" r:id="rId8"/>
    <p:sldId id="393" r:id="rId9"/>
    <p:sldId id="394" r:id="rId10"/>
    <p:sldId id="382" r:id="rId11"/>
    <p:sldId id="388" r:id="rId12"/>
    <p:sldId id="384" r:id="rId13"/>
    <p:sldId id="368" r:id="rId14"/>
    <p:sldId id="389" r:id="rId15"/>
  </p:sldIdLst>
  <p:sldSz cx="9144000" cy="6858000" type="screen4x3"/>
  <p:notesSz cx="6873875" cy="10004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94660"/>
  </p:normalViewPr>
  <p:slideViewPr>
    <p:cSldViewPr>
      <p:cViewPr>
        <p:scale>
          <a:sx n="75" d="100"/>
          <a:sy n="75" d="100"/>
        </p:scale>
        <p:origin x="-286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8679" cy="500459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3606" y="1"/>
            <a:ext cx="2978679" cy="500459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CBFA14B-1E10-49F4-BEF9-F080464A3B6F}" type="datetimeFigureOut">
              <a:rPr lang="ru-RU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2" rIns="96645" bIns="4832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51983"/>
            <a:ext cx="5499100" cy="4502544"/>
          </a:xfrm>
          <a:prstGeom prst="rect">
            <a:avLst/>
          </a:prstGeom>
        </p:spPr>
        <p:txBody>
          <a:bodyPr vert="horz" lIns="96645" tIns="48322" rIns="96645" bIns="4832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02388"/>
            <a:ext cx="2978679" cy="500458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3606" y="9502388"/>
            <a:ext cx="2978679" cy="500458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33D76BB-1B08-4747-8078-99D79D45C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4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D76BB-1B08-4747-8078-99D79D45C08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CEF08-AA4A-4595-BE27-0F176E9841E5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A61134-A4E3-4A6C-B296-DBB6BE7BDF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93376-E672-4363-8E9F-BF2945DCD749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1BE93-C2EA-4C5E-ADDA-68A77F5D76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10DBF-62E8-4351-8990-28FDD54FB2BB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71192-D3CC-41BC-A1EA-60C0792F10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D8540-FC6A-44CE-A4D3-757603DA1CAF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E837D-D8C8-427A-939A-53B3E786F3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FBFE4-EAC9-4664-9101-AC2A76F54E10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69C39-88FC-49E7-A8E9-BF8DD08597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861F4-B9FF-4654-89D9-2CFFDFE7B5DE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FDAA3-98A7-4CC0-82F8-0B87E9881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658F0-B1BC-4CB7-B242-16A43ACAFC27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C8ADB-1DA5-427F-9CCA-F9586C139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763C5-CBEB-465B-935B-30FA305FB391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4F259-A580-4942-A805-0DFC6ABD0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C5D9A-DDE3-4151-B5A5-92E856A1ECDA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EF11A-13C1-4B48-BCDC-86237B0331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0BAE4-F993-4891-B3B3-A3D34510E8A8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0EB3-8FAF-449D-BA52-005F65225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F973B-7E13-433F-8B52-2159D8E719AA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05AD5-A87E-4618-B2CD-53262DEC36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42F43AD-074C-4075-849F-8601AAE1C748}" type="datetime1">
              <a:rPr lang="ru-RU" smtClean="0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5AFCE3E-3EEA-4C36-8C7C-8CF37645B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-785850" y="500042"/>
            <a:ext cx="9036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7"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Hybrid autonomous container power plant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  with the use of wind and solar energy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Рисунок 3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235630" y="1571612"/>
            <a:ext cx="6700987" cy="502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311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Charging system of accumulator battery  (ACB) and of inversion made in Russia.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Main elements of HAPP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98887" y="1871879"/>
            <a:ext cx="5259660" cy="3944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95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2357430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Energy storage system on accumulator batteries made in China.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1285860"/>
            <a:ext cx="466728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625454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71802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Main elements of HAPP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08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785926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System of supervisory and intelligent control, including remote control by the Internet.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92" b="26026"/>
          <a:stretch/>
        </p:blipFill>
        <p:spPr>
          <a:xfrm rot="16200000">
            <a:off x="4136583" y="2557950"/>
            <a:ext cx="5514303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035" y="2794038"/>
            <a:ext cx="1930347" cy="120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150" y="4090182"/>
            <a:ext cx="44699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Specially developed by the company </a:t>
            </a:r>
            <a:r>
              <a:rPr lang="ru-RU" sz="1600" dirty="0" smtClean="0">
                <a:solidFill>
                  <a:srgbClr val="002060"/>
                </a:solidFill>
              </a:rPr>
              <a:t>LLC "</a:t>
            </a:r>
            <a:r>
              <a:rPr lang="ru-RU" sz="1600" dirty="0" err="1" smtClean="0">
                <a:solidFill>
                  <a:srgbClr val="002060"/>
                </a:solidFill>
              </a:rPr>
              <a:t>Management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and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Financing</a:t>
            </a:r>
            <a:r>
              <a:rPr lang="ru-RU" sz="1600" dirty="0" smtClean="0">
                <a:solidFill>
                  <a:srgbClr val="002060"/>
                </a:solidFill>
              </a:rPr>
              <a:t>"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hardware-software complex of automatic data collection, data processing and transmission, control of generation, accumulation and inversion of electricity, as well as of service systems.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4890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Main elements of HAPP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83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4350" y="1700808"/>
            <a:ext cx="278431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05064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274" y="4005064"/>
            <a:ext cx="2784310" cy="208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1169" y="4005064"/>
            <a:ext cx="2784311" cy="208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3060784" y="709020"/>
            <a:ext cx="3082851" cy="50405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Assembling of HAPP 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"/>
          <a:stretch>
            <a:fillRect/>
          </a:stretch>
        </p:blipFill>
        <p:spPr>
          <a:xfrm>
            <a:off x="6072198" y="1708860"/>
            <a:ext cx="2772265" cy="2080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113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737214"/>
            <a:ext cx="6716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Our address:</a:t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121087, </a:t>
            </a:r>
            <a:r>
              <a:rPr lang="ru-RU" sz="1600" b="1" dirty="0" err="1" smtClean="0">
                <a:solidFill>
                  <a:srgbClr val="002060"/>
                </a:solidFill>
              </a:rPr>
              <a:t>Moscow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street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Barclay</a:t>
            </a:r>
            <a:r>
              <a:rPr lang="ru-RU" sz="1600" b="1" dirty="0" smtClean="0">
                <a:solidFill>
                  <a:srgbClr val="002060"/>
                </a:solidFill>
              </a:rPr>
              <a:t> 6, </a:t>
            </a:r>
            <a:r>
              <a:rPr lang="ru-RU" sz="1600" b="1" dirty="0" err="1" smtClean="0">
                <a:solidFill>
                  <a:srgbClr val="002060"/>
                </a:solidFill>
              </a:rPr>
              <a:t>bld</a:t>
            </a:r>
            <a:r>
              <a:rPr lang="ru-RU" sz="1600" b="1" dirty="0" smtClean="0">
                <a:solidFill>
                  <a:srgbClr val="002060"/>
                </a:solidFill>
              </a:rPr>
              <a:t>. 5, </a:t>
            </a:r>
            <a:r>
              <a:rPr lang="ru-RU" sz="1600" b="1" dirty="0" err="1" smtClean="0">
                <a:solidFill>
                  <a:srgbClr val="002060"/>
                </a:solidFill>
              </a:rPr>
              <a:t>office</a:t>
            </a:r>
            <a:r>
              <a:rPr lang="ru-RU" sz="1600" b="1" dirty="0" smtClean="0">
                <a:solidFill>
                  <a:srgbClr val="002060"/>
                </a:solidFill>
              </a:rPr>
              <a:t> 412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err="1" smtClean="0">
                <a:solidFill>
                  <a:srgbClr val="002060"/>
                </a:solidFill>
              </a:rPr>
              <a:t>Business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center</a:t>
            </a:r>
            <a:r>
              <a:rPr lang="ru-RU" sz="1600" b="1" dirty="0" smtClean="0">
                <a:solidFill>
                  <a:srgbClr val="002060"/>
                </a:solidFill>
              </a:rPr>
              <a:t> "</a:t>
            </a:r>
            <a:r>
              <a:rPr lang="ru-RU" sz="1600" b="1" dirty="0" err="1" smtClean="0">
                <a:solidFill>
                  <a:srgbClr val="002060"/>
                </a:solidFill>
              </a:rPr>
              <a:t>Barclay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Plaza</a:t>
            </a:r>
            <a:r>
              <a:rPr lang="ru-RU" sz="1600" b="1" dirty="0" smtClean="0">
                <a:solidFill>
                  <a:srgbClr val="002060"/>
                </a:solidFill>
              </a:rPr>
              <a:t>"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Tel</a:t>
            </a:r>
            <a:r>
              <a:rPr lang="ru-RU" sz="1600" b="1" dirty="0" smtClean="0">
                <a:solidFill>
                  <a:srgbClr val="002060"/>
                </a:solidFill>
              </a:rPr>
              <a:t>./</a:t>
            </a:r>
            <a:r>
              <a:rPr lang="en-US" sz="1600" b="1" dirty="0" smtClean="0">
                <a:solidFill>
                  <a:srgbClr val="002060"/>
                </a:solidFill>
              </a:rPr>
              <a:t>fax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  <a:r>
              <a:rPr lang="ru-RU" sz="1600" b="1" dirty="0">
                <a:solidFill>
                  <a:srgbClr val="002060"/>
                </a:solidFill>
              </a:rPr>
              <a:t> 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+7 (495) </a:t>
            </a:r>
            <a:r>
              <a:rPr lang="ru-RU" sz="1600" dirty="0" smtClean="0">
                <a:solidFill>
                  <a:srgbClr val="002060"/>
                </a:solidFill>
              </a:rPr>
              <a:t>543-98-29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E-mail:</a:t>
            </a:r>
            <a:r>
              <a:rPr lang="en-US" sz="1600" b="1" dirty="0"/>
              <a:t> </a:t>
            </a:r>
            <a:r>
              <a:rPr lang="ru-RU" sz="1600" u="sng" dirty="0" err="1" smtClean="0">
                <a:solidFill>
                  <a:srgbClr val="00B0F0"/>
                </a:solidFill>
              </a:rPr>
              <a:t>info@upravfin.ru</a:t>
            </a:r>
            <a:endParaRPr lang="ru-RU" sz="1600" u="sng" dirty="0" smtClean="0">
              <a:solidFill>
                <a:srgbClr val="00B0F0"/>
              </a:solidFill>
            </a:endParaRPr>
          </a:p>
          <a:p>
            <a:endParaRPr lang="ru-RU" sz="1600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mediaplantest.ru/images/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97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3116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Hybrid autonomous container power plant (HACPP) – is a unique solution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of the company </a:t>
            </a:r>
            <a:r>
              <a:rPr lang="ru-RU" sz="1600" b="1" dirty="0" smtClean="0">
                <a:solidFill>
                  <a:srgbClr val="002060"/>
                </a:solidFill>
              </a:rPr>
              <a:t>LLC "</a:t>
            </a:r>
            <a:r>
              <a:rPr lang="ru-RU" sz="1600" b="1" dirty="0" err="1" smtClean="0">
                <a:solidFill>
                  <a:srgbClr val="002060"/>
                </a:solidFill>
              </a:rPr>
              <a:t>Management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and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Financing</a:t>
            </a:r>
            <a:r>
              <a:rPr lang="ru-RU" sz="1600" b="1" dirty="0" smtClean="0">
                <a:solidFill>
                  <a:srgbClr val="002060"/>
                </a:solidFill>
              </a:rPr>
              <a:t>"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The main purpose of HAPP: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Provide an object with electricity, first of all by using renewable "gratuitous" solar and wind energy.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286381" y="263694"/>
            <a:ext cx="3583520" cy="637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036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0785" y="725373"/>
            <a:ext cx="3105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Variants of use of HAPP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041" y="1666483"/>
            <a:ext cx="37054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Autonomic variant: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Providing electricity to the remote object (fields, forests, mountains, islands, areas with difficult access).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Algorithm: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at first the use of renewable energy sources (RES): of sun and wind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in case of absence of wind/sun, the use of energy stored in the accumulator or start of diesel generator (DGS)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transition to renewable energy sources when a wind/sun appears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9998045"/>
              </p:ext>
            </p:extLst>
          </p:nvPr>
        </p:nvGraphicFramePr>
        <p:xfrm>
          <a:off x="4038317" y="2071678"/>
          <a:ext cx="5030013" cy="4071966"/>
        </p:xfrm>
        <a:graphic>
          <a:graphicData uri="http://schemas.openxmlformats.org/presentationml/2006/ole">
            <p:oleObj spid="_x0000_s7235" name="Acrobat Document" r:id="rId3" imgW="15134040" imgH="10681200" progId="AcroExch.Document.7">
              <p:embed/>
            </p:oleObj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893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785926"/>
            <a:ext cx="4032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With connection of external network: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Providing electricity to an object</a:t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in "pumping" mode, i.e. partial or complete replacement of energy of external network by energy from RES.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Algorithm: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priority of use of renewable energy sources (RES): sun and wind - to replace the energy of external network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in case of failure of external network and lack of generation from RES, it is used the energy stored in the accumulator or DGS is turned on.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8331496"/>
              </p:ext>
            </p:extLst>
          </p:nvPr>
        </p:nvGraphicFramePr>
        <p:xfrm>
          <a:off x="4286248" y="2071677"/>
          <a:ext cx="4857753" cy="4103053"/>
        </p:xfrm>
        <a:graphic>
          <a:graphicData uri="http://schemas.openxmlformats.org/presentationml/2006/ole">
            <p:oleObj spid="_x0000_s8260" name="Acrobat Document" r:id="rId3" imgW="15134040" imgH="10681200" progId="AcroExch.Document.7">
              <p:embed/>
            </p:oleObj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2"/>
          <p:cNvSpPr/>
          <p:nvPr/>
        </p:nvSpPr>
        <p:spPr>
          <a:xfrm>
            <a:off x="3060785" y="725373"/>
            <a:ext cx="281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Variants of use of HAPP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2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-166661" y="2276872"/>
            <a:ext cx="895350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pPr lvl="2">
              <a:buFontTx/>
              <a:buChar char="-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installed power of HAPP                                                                           -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15 kW (~ 380/220V)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- installed power of solar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panels (SP)                                                         -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9.6 kW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- installed power of wind generators (WEG)                                               -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6.4 kW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- power of accumulator batteries (ACB)                                                     -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1500 A*h (48 V)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installed power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of diesel generator (DGS)                                                  -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20 kW (~ 380)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- time of autonomic work of HAPP only from  ACB with the load of 15 kW   -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3 hours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- work time of  APP with the load of 30kW                                                     -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30 minutes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HAPP provides the consumers with electricity 24 hours a day, 365 days a year.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2500298" y="285728"/>
            <a:ext cx="61065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sz="1600" b="1" dirty="0"/>
          </a:p>
          <a:p>
            <a:pPr marL="449263" lvl="1" indent="-1588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HAPP uses 4 sources of energy: solar panels, wind generators, diesel generator, external power networks. As an accumulator of energy the accumulator batteries (ACB) are used. The main mode of HAPP - is the generation of energy from sun and wind.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338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1895807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Four wind energy generator (WEG) with charge controllers ACB made in China, kits of masts, stretch marks, screw piles.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Energy sources of HAPP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3" y="3357562"/>
            <a:ext cx="4495573" cy="3047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85720" y="1857364"/>
            <a:ext cx="3963656" cy="4568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753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857364"/>
            <a:ext cx="3934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2. 48 solar panels (SP), with charge controllers ACB made in Russia, kits of metal structures to attach them.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82933" y="2322686"/>
            <a:ext cx="5501778" cy="30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35740" y="3658469"/>
            <a:ext cx="3373984" cy="2530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00364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Energy Sources of HAPP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1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000240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3. External Network</a:t>
            </a:r>
          </a:p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Connected to HAPP through feed-in panel.</a:t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Algorithm  of HAPP permits to save energy from the external network, using partial or complete substitution by the energy from RES.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40" r="27699"/>
          <a:stretch/>
        </p:blipFill>
        <p:spPr>
          <a:xfrm rot="5400000">
            <a:off x="4249021" y="2136341"/>
            <a:ext cx="5413950" cy="3570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00364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Energy Sources of HAPP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9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92080" y="285293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6551" y="2000240"/>
            <a:ext cx="6024605" cy="4518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0964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3861" y="2263684"/>
            <a:ext cx="2857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4. Diesel generator (DGS)</a:t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Activated only when it is not enough energy from listed above sources and in the emergency mode.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714356"/>
            <a:ext cx="349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Energy Sources of HAPP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7903</TotalTime>
  <Words>359</Words>
  <Application>Microsoft Office PowerPoint</Application>
  <PresentationFormat>Экран (4:3)</PresentationFormat>
  <Paragraphs>55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Исполнительная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STIS</dc:title>
  <dc:creator>Равиль</dc:creator>
  <cp:lastModifiedBy>i.koltyrina</cp:lastModifiedBy>
  <cp:revision>438</cp:revision>
  <cp:lastPrinted>2015-02-16T09:49:36Z</cp:lastPrinted>
  <dcterms:created xsi:type="dcterms:W3CDTF">2012-06-13T19:51:06Z</dcterms:created>
  <dcterms:modified xsi:type="dcterms:W3CDTF">2016-06-27T07:34:16Z</dcterms:modified>
</cp:coreProperties>
</file>